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836" autoAdjust="0"/>
  </p:normalViewPr>
  <p:slideViewPr>
    <p:cSldViewPr>
      <p:cViewPr varScale="1">
        <p:scale>
          <a:sx n="54" d="100"/>
          <a:sy n="54" d="100"/>
        </p:scale>
        <p:origin x="-8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190C3C69-B3DC-46FE-9B24-E8DC7B12C6EB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490411D8-29E2-4B0A-9E20-116529D3D6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dirty="0" smtClean="0"/>
              <a:t>Participants open </a:t>
            </a:r>
            <a:r>
              <a:rPr lang="en-US" dirty="0" smtClean="0"/>
              <a:t>Excel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411D8-29E2-4B0A-9E20-116529D3D6B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Open file: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Pictographs_Timelines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Shows only Tip</a:t>
            </a:r>
            <a:r>
              <a:rPr lang="en-US" baseline="0" dirty="0" smtClean="0"/>
              <a:t> 1 title 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Click to show Design (brings in both words and illustration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Click to show Select Design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Click to Show Browse themes</a:t>
            </a:r>
          </a:p>
          <a:p>
            <a:pPr marL="228600" indent="-228600">
              <a:buFont typeface="+mj-lt"/>
              <a:buAutoNum type="arabicPeriod"/>
            </a:pPr>
            <a:endParaRPr lang="en-US" baseline="0" dirty="0" smtClean="0"/>
          </a:p>
          <a:p>
            <a:pPr marL="228600" indent="-228600">
              <a:buFont typeface="+mj-lt"/>
              <a:buNone/>
            </a:pPr>
            <a:r>
              <a:rPr lang="en-US" baseline="0" dirty="0" smtClean="0"/>
              <a:t>Participants have PPT open and select a design theme</a:t>
            </a:r>
          </a:p>
          <a:p>
            <a:pPr marL="228600" indent="-228600">
              <a:buFont typeface="+mj-lt"/>
              <a:buNone/>
            </a:pPr>
            <a:r>
              <a:rPr lang="en-US" baseline="0" dirty="0" smtClean="0"/>
              <a:t>If time permits, also have participants browse for a theme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411D8-29E2-4B0A-9E20-116529D3D6B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Open file: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Pictographs_Timelines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Uses: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tell stories, i.e. My Day; show progress; summarize ideas; visualize trends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SmartArt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graphics and pictures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green rectangle only appears after the first click and the first timeline is discussed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411D8-29E2-4B0A-9E20-116529D3D6B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Open file:  If Practice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Insert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three additional images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Create an IF formula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Copy formula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411D8-29E2-4B0A-9E20-116529D3D6B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dirty="0" smtClean="0"/>
              <a:t>Open File:</a:t>
            </a:r>
            <a:r>
              <a:rPr lang="en-US" baseline="0" dirty="0" smtClean="0"/>
              <a:t>  TOC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Create a table of contents for each of the sheets in the file</a:t>
            </a:r>
          </a:p>
          <a:p>
            <a:pPr marL="228600" indent="-228600">
              <a:buFont typeface="+mj-lt"/>
              <a:buNone/>
            </a:pPr>
            <a:endParaRPr lang="en-US" baseline="0" dirty="0" smtClean="0"/>
          </a:p>
          <a:p>
            <a:pPr marL="228600" indent="-2286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411D8-29E2-4B0A-9E20-116529D3D6B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dirty="0" smtClean="0"/>
              <a:t>Participants</a:t>
            </a:r>
            <a:r>
              <a:rPr lang="en-US" baseline="0" dirty="0" smtClean="0"/>
              <a:t> will send the file they currently have open to themselves.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411D8-29E2-4B0A-9E20-116529D3D6B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resh title.png"/>
          <p:cNvPicPr>
            <a:picLocks noChangeAspect="1"/>
          </p:cNvPicPr>
          <p:nvPr/>
        </p:nvPicPr>
        <p:blipFill>
          <a:blip r:embed="rId2" cstate="print"/>
          <a:srcRect b="39770"/>
          <a:stretch>
            <a:fillRect/>
          </a:stretch>
        </p:blipFill>
        <p:spPr>
          <a:xfrm>
            <a:off x="377" y="1566826"/>
            <a:ext cx="9143245" cy="22431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34035"/>
            <a:ext cx="7772400" cy="1470025"/>
          </a:xfrm>
        </p:spPr>
        <p:txBody>
          <a:bodyPr anchor="b" anchorCtr="0">
            <a:noAutofit/>
          </a:bodyPr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114800"/>
            <a:ext cx="5257800" cy="1371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24600" y="6288741"/>
            <a:ext cx="1981200" cy="365125"/>
          </a:xfrm>
        </p:spPr>
        <p:txBody>
          <a:bodyPr/>
          <a:lstStyle>
            <a:lvl1pPr algn="r">
              <a:defRPr/>
            </a:lvl1pPr>
          </a:lstStyle>
          <a:p>
            <a:fld id="{90A92FBA-41BF-42E3-A71F-B6453E5A88CE}" type="datetime1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288741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DASD Technology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288741"/>
            <a:ext cx="685800" cy="365125"/>
          </a:xfrm>
        </p:spPr>
        <p:txBody>
          <a:bodyPr/>
          <a:lstStyle>
            <a:lvl1pPr>
              <a:defRPr sz="11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4C4C8DF-BDA0-4E53-8199-E43E35F1A3A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Fresh title.png"/>
          <p:cNvPicPr>
            <a:picLocks noChangeAspect="1"/>
          </p:cNvPicPr>
          <p:nvPr/>
        </p:nvPicPr>
        <p:blipFill>
          <a:blip r:embed="rId2" cstate="print"/>
          <a:srcRect t="33632" b="59388"/>
          <a:stretch>
            <a:fillRect/>
          </a:stretch>
        </p:blipFill>
        <p:spPr>
          <a:xfrm>
            <a:off x="0" y="6598024"/>
            <a:ext cx="9143245" cy="259976"/>
          </a:xfrm>
          <a:prstGeom prst="rect">
            <a:avLst/>
          </a:prstGeom>
        </p:spPr>
      </p:pic>
      <p:sp>
        <p:nvSpPr>
          <p:cNvPr id="12" name="Oval 11"/>
          <p:cNvSpPr/>
          <p:nvPr userDrawn="1"/>
        </p:nvSpPr>
        <p:spPr>
          <a:xfrm rot="1470918">
            <a:off x="7679143" y="213094"/>
            <a:ext cx="1143000" cy="53340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1200" b="1" dirty="0" smtClean="0">
                <a:solidFill>
                  <a:srgbClr val="008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Take </a:t>
            </a:r>
            <a:r>
              <a:rPr lang="en-US" b="1" dirty="0" smtClean="0">
                <a:solidFill>
                  <a:srgbClr val="008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5</a:t>
            </a:r>
            <a:endParaRPr lang="en-US" b="1" dirty="0">
              <a:solidFill>
                <a:srgbClr val="0080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993A-61BC-47D1-B6E4-3C33BFB5D631}" type="datetime1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DASD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C8DF-BDA0-4E53-8199-E43E35F1A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1600200"/>
            <a:ext cx="1752600" cy="4525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600200"/>
            <a:ext cx="5257800" cy="4525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5187-BA29-40EF-B10E-953B7CF8729C}" type="datetime1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DASD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C8DF-BDA0-4E53-8199-E43E35F1A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FD313-C886-4EB3-9E14-8D8804241225}" type="datetime1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DASD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C8DF-BDA0-4E53-8199-E43E35F1A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resh sec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" y="3767583"/>
            <a:ext cx="9143245" cy="30904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353" y="2819400"/>
            <a:ext cx="7772400" cy="18288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0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353" y="5257800"/>
            <a:ext cx="7772400" cy="68580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Font typeface="Wingdings" pitchFamily="2" charset="2"/>
              <a:buNone/>
              <a:defRPr sz="1600" b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353" y="6553200"/>
            <a:ext cx="1981200" cy="231013"/>
          </a:xfrm>
        </p:spPr>
        <p:txBody>
          <a:bodyPr/>
          <a:lstStyle/>
          <a:p>
            <a:fld id="{477D2E45-F059-45F3-ACB7-D2CB65126297}" type="datetime1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1024" y="6553200"/>
            <a:ext cx="2895600" cy="23101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DASD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58953" y="6553200"/>
            <a:ext cx="685800" cy="231013"/>
          </a:xfrm>
        </p:spPr>
        <p:txBody>
          <a:bodyPr/>
          <a:lstStyle/>
          <a:p>
            <a:fld id="{C4C4C8DF-BDA0-4E53-8199-E43E35F1A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3706" y="2070100"/>
            <a:ext cx="3429000" cy="37385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259" y="2070100"/>
            <a:ext cx="3429000" cy="37385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EB48C-7507-4BFA-BEAC-CC4E9E6E4029}" type="datetime1">
              <a:rPr lang="en-US" smtClean="0"/>
              <a:pPr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DASD Technology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C8DF-BDA0-4E53-8199-E43E35F1A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675094" y="1842247"/>
            <a:ext cx="3505200" cy="3962400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435" y="1809750"/>
            <a:ext cx="3429000" cy="639762"/>
          </a:xfrm>
          <a:noFill/>
        </p:spPr>
        <p:txBody>
          <a:bodyPr vert="horz" lIns="91440" tIns="91440" rIns="91440" bIns="9144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990600" y="1842247"/>
            <a:ext cx="3505200" cy="3962400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7494" y="1809750"/>
            <a:ext cx="3429000" cy="639762"/>
          </a:xfrm>
          <a:noFill/>
        </p:spPr>
        <p:txBody>
          <a:bodyPr vert="horz" lIns="91440" tIns="91440" rIns="91440" bIns="9144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7494" y="2590800"/>
            <a:ext cx="3429000" cy="32178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5435" y="2590800"/>
            <a:ext cx="3429000" cy="32178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DE111-0FA2-4A9F-9472-652D4CE40737}" type="datetime1">
              <a:rPr lang="en-US" smtClean="0"/>
              <a:pPr/>
              <a:t>6/8/2011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DASD Technology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C8DF-BDA0-4E53-8199-E43E35F1A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6DD56-8AA5-4022-994E-2F8D2291B832}" type="datetime1">
              <a:rPr lang="en-US" smtClean="0"/>
              <a:pPr/>
              <a:t>6/8/2011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DASD Technology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C8DF-BDA0-4E53-8199-E43E35F1A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C30AE-F34B-4559-8CD9-E99C3E0946FC}" type="datetime1">
              <a:rPr lang="en-US" smtClean="0"/>
              <a:pPr/>
              <a:t>6/8/2011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DASD Technology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C8DF-BDA0-4E53-8199-E43E35F1A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4498848"/>
            <a:ext cx="7223760" cy="86868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500" y="1673352"/>
            <a:ext cx="7223760" cy="25877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2500" y="5367528"/>
            <a:ext cx="7223760" cy="80467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52500" y="6553200"/>
            <a:ext cx="1828800" cy="228600"/>
          </a:xfrm>
        </p:spPr>
        <p:txBody>
          <a:bodyPr/>
          <a:lstStyle/>
          <a:p>
            <a:fld id="{31CDCE5A-BF0A-4C56-BBED-621220C39FCD}" type="datetime1">
              <a:rPr lang="en-US" smtClean="0"/>
              <a:pPr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DASD Technology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C8DF-BDA0-4E53-8199-E43E35F1A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4495800"/>
            <a:ext cx="7219950" cy="87153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52500" y="1676400"/>
            <a:ext cx="7219950" cy="2590800"/>
          </a:xfrm>
          <a:ln w="127000">
            <a:solidFill>
              <a:srgbClr val="FFFFFF">
                <a:alpha val="10000"/>
              </a:srgbClr>
            </a:solidFill>
            <a:miter lim="800000"/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2500" y="5367338"/>
            <a:ext cx="7223760" cy="80486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52500" y="6553200"/>
            <a:ext cx="1828800" cy="228600"/>
          </a:xfrm>
        </p:spPr>
        <p:txBody>
          <a:bodyPr/>
          <a:lstStyle/>
          <a:p>
            <a:fld id="{5B0A26C0-95B8-43B1-9D4E-733AD6DEFB16}" type="datetime1">
              <a:rPr lang="en-US" smtClean="0"/>
              <a:pPr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DASD Technology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C8DF-BDA0-4E53-8199-E43E35F1A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resh Master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2353" y="188259"/>
            <a:ext cx="7799294" cy="146124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2500" y="2057401"/>
            <a:ext cx="7239000" cy="373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2500" y="6553200"/>
            <a:ext cx="1828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0FF11-0635-4A80-B58B-58146431EFA5}" type="datetime1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DASD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77100" y="65532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4C8DF-BDA0-4E53-8199-E43E35F1A3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Oval 9"/>
          <p:cNvSpPr/>
          <p:nvPr userDrawn="1"/>
        </p:nvSpPr>
        <p:spPr>
          <a:xfrm rot="1470918">
            <a:off x="7679143" y="213094"/>
            <a:ext cx="1143000" cy="53340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1200" b="1" dirty="0" smtClean="0">
                <a:solidFill>
                  <a:srgbClr val="008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Take </a:t>
            </a:r>
            <a:r>
              <a:rPr lang="en-US" b="1" dirty="0" smtClean="0">
                <a:solidFill>
                  <a:srgbClr val="008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5</a:t>
            </a:r>
            <a:endParaRPr lang="en-US" b="1" dirty="0">
              <a:solidFill>
                <a:srgbClr val="0080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5400" b="1" kern="1200">
          <a:solidFill>
            <a:schemeClr val="tx1">
              <a:alpha val="90000"/>
            </a:schemeClr>
          </a:solidFill>
          <a:effectLst>
            <a:innerShdw blurRad="38100">
              <a:schemeClr val="tx1">
                <a:lumMod val="85000"/>
              </a:schemeClr>
            </a:inn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800"/>
        </a:spcBef>
        <a:buFont typeface="Wingdings" pitchFamily="2" charset="2"/>
        <a:buChar char=""/>
        <a:defRPr sz="2000" b="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1800"/>
        </a:spcBef>
        <a:buFont typeface="Wingdings" pitchFamily="2" charset="2"/>
        <a:buChar char=""/>
        <a:defRPr sz="1800" b="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1800"/>
        </a:spcBef>
        <a:buFont typeface="Wingdings" pitchFamily="2" charset="2"/>
        <a:buChar char=""/>
        <a:defRPr sz="1600" b="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1800"/>
        </a:spcBef>
        <a:buFont typeface="Wingdings" pitchFamily="2" charset="2"/>
        <a:buChar char=""/>
        <a:defRPr sz="1600" b="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b="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7772400" cy="1470025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Time-Saving Excel Tips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Excel 2007</a:t>
            </a:r>
          </a:p>
          <a:p>
            <a:r>
              <a:rPr lang="en-US" dirty="0" smtClean="0"/>
              <a:t>Non-Mathematical Uses of Excel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6019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Tip 1</a:t>
            </a:r>
            <a:br>
              <a:rPr lang="en-US" dirty="0" smtClean="0"/>
            </a:br>
            <a:r>
              <a:rPr lang="en-US" sz="2700" dirty="0" smtClean="0"/>
              <a:t>Pictographs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DASD Technology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C8DF-BDA0-4E53-8199-E43E35F1A3A3}" type="slidenum">
              <a:rPr lang="en-US" smtClean="0"/>
              <a:pPr/>
              <a:t>2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76200" y="1371600"/>
            <a:ext cx="868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1752600" y="4114800"/>
            <a:ext cx="5486400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76400"/>
            <a:ext cx="4041562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762000" y="2209800"/>
            <a:ext cx="4555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381000" y="4800600"/>
            <a:ext cx="2167581" cy="1776896"/>
            <a:chOff x="381000" y="4800600"/>
            <a:chExt cx="2167581" cy="1776896"/>
          </a:xfrm>
        </p:grpSpPr>
        <p:sp>
          <p:nvSpPr>
            <p:cNvPr id="22" name="TextBox 21"/>
            <p:cNvSpPr txBox="1"/>
            <p:nvPr/>
          </p:nvSpPr>
          <p:spPr>
            <a:xfrm>
              <a:off x="381000" y="4800600"/>
              <a:ext cx="21675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1">
                      <a:lumMod val="50000"/>
                    </a:schemeClr>
                  </a:solidFill>
                </a:rPr>
                <a:t>1.  Click column</a:t>
              </a:r>
              <a:endParaRPr lang="en-US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38200" y="5181600"/>
              <a:ext cx="762000" cy="315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38200" y="5638800"/>
              <a:ext cx="1524000" cy="938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Oval 24"/>
            <p:cNvSpPr/>
            <p:nvPr/>
          </p:nvSpPr>
          <p:spPr>
            <a:xfrm>
              <a:off x="838200" y="5867400"/>
              <a:ext cx="1447800" cy="381000"/>
            </a:xfrm>
            <a:prstGeom prst="ellipse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572000" y="1524000"/>
            <a:ext cx="4343400" cy="1295400"/>
            <a:chOff x="4572000" y="1524000"/>
            <a:chExt cx="4343400" cy="1295400"/>
          </a:xfrm>
        </p:grpSpPr>
        <p:sp>
          <p:nvSpPr>
            <p:cNvPr id="27" name="TextBox 26"/>
            <p:cNvSpPr txBox="1"/>
            <p:nvPr/>
          </p:nvSpPr>
          <p:spPr>
            <a:xfrm>
              <a:off x="4572000" y="1524000"/>
              <a:ext cx="4555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solidFill>
                    <a:schemeClr val="accent1">
                      <a:lumMod val="50000"/>
                    </a:schemeClr>
                  </a:solidFill>
                </a:rPr>
                <a:t>2</a:t>
              </a:r>
              <a:endParaRPr lang="en-US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5105400" y="1676400"/>
              <a:ext cx="3810000" cy="1143000"/>
              <a:chOff x="5105400" y="1676400"/>
              <a:chExt cx="3810000" cy="1143000"/>
            </a:xfrm>
          </p:grpSpPr>
          <p:pic>
            <p:nvPicPr>
              <p:cNvPr id="1031" name="Picture 7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105400" y="1676400"/>
                <a:ext cx="2883477" cy="1143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29" name="Elbow Connector 28"/>
              <p:cNvCxnSpPr/>
              <p:nvPr/>
            </p:nvCxnSpPr>
            <p:spPr>
              <a:xfrm>
                <a:off x="5638800" y="1828800"/>
                <a:ext cx="838200" cy="762000"/>
              </a:xfrm>
              <a:prstGeom prst="bentConnector3">
                <a:avLst>
                  <a:gd name="adj1" fmla="val 50000"/>
                </a:avLst>
              </a:prstGeom>
              <a:ln w="28575">
                <a:solidFill>
                  <a:schemeClr val="accent1">
                    <a:lumMod val="50000"/>
                  </a:schemeClr>
                </a:solidFill>
                <a:prstDash val="sysDot"/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032" name="Picture 8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8077200" y="2514600"/>
                <a:ext cx="838200" cy="236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36" name="Group 35"/>
          <p:cNvGrpSpPr/>
          <p:nvPr/>
        </p:nvGrpSpPr>
        <p:grpSpPr>
          <a:xfrm>
            <a:off x="4572000" y="3124200"/>
            <a:ext cx="1981200" cy="652162"/>
            <a:chOff x="4572000" y="3124200"/>
            <a:chExt cx="1981200" cy="652162"/>
          </a:xfrm>
        </p:grpSpPr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105400" y="3124200"/>
              <a:ext cx="1447800" cy="652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TextBox 32"/>
            <p:cNvSpPr txBox="1"/>
            <p:nvPr/>
          </p:nvSpPr>
          <p:spPr>
            <a:xfrm>
              <a:off x="4572000" y="3124200"/>
              <a:ext cx="4555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solidFill>
                    <a:schemeClr val="accent1">
                      <a:lumMod val="50000"/>
                    </a:schemeClr>
                  </a:solidFill>
                </a:rPr>
                <a:t>3</a:t>
              </a:r>
              <a:endParaRPr lang="en-US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34200" y="3124200"/>
            <a:ext cx="1743075" cy="1238250"/>
            <a:chOff x="6934200" y="3124200"/>
            <a:chExt cx="1743075" cy="1238250"/>
          </a:xfrm>
        </p:grpSpPr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543800" y="3124200"/>
              <a:ext cx="1133475" cy="1238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TextBox 34"/>
            <p:cNvSpPr txBox="1"/>
            <p:nvPr/>
          </p:nvSpPr>
          <p:spPr>
            <a:xfrm>
              <a:off x="6934200" y="3124200"/>
              <a:ext cx="4555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solidFill>
                    <a:schemeClr val="accent1">
                      <a:lumMod val="50000"/>
                    </a:schemeClr>
                  </a:solidFill>
                </a:rPr>
                <a:t>4</a:t>
              </a:r>
              <a:endParaRPr lang="en-US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572000" y="4419600"/>
            <a:ext cx="2181225" cy="619125"/>
            <a:chOff x="4572000" y="4419600"/>
            <a:chExt cx="2181225" cy="619125"/>
          </a:xfrm>
        </p:grpSpPr>
        <p:pic>
          <p:nvPicPr>
            <p:cNvPr id="1036" name="Picture 12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181600" y="4419600"/>
              <a:ext cx="1571625" cy="619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" name="TextBox 40"/>
            <p:cNvSpPr txBox="1"/>
            <p:nvPr/>
          </p:nvSpPr>
          <p:spPr>
            <a:xfrm>
              <a:off x="4572000" y="4419600"/>
              <a:ext cx="4555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solidFill>
                    <a:schemeClr val="accent1">
                      <a:lumMod val="50000"/>
                    </a:schemeClr>
                  </a:solidFill>
                </a:rPr>
                <a:t>5</a:t>
              </a:r>
              <a:endParaRPr lang="en-US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57295" y="4876800"/>
            <a:ext cx="1952625" cy="1504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6019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Tip 2</a:t>
            </a:r>
            <a:br>
              <a:rPr lang="en-US" dirty="0" smtClean="0"/>
            </a:br>
            <a:r>
              <a:rPr lang="en-US" sz="2700" dirty="0" smtClean="0"/>
              <a:t>Timelines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DASD Technology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C8DF-BDA0-4E53-8199-E43E35F1A3A3}" type="slidenum">
              <a:rPr lang="en-US" smtClean="0"/>
              <a:pPr/>
              <a:t>3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228600" y="1295400"/>
            <a:ext cx="868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209549" y="1371600"/>
            <a:ext cx="7715251" cy="2065898"/>
            <a:chOff x="0" y="1600200"/>
            <a:chExt cx="7715251" cy="2065898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52600" y="1600200"/>
              <a:ext cx="5962651" cy="2065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Flowchart: Sequential Access Storage 19"/>
            <p:cNvSpPr/>
            <p:nvPr/>
          </p:nvSpPr>
          <p:spPr>
            <a:xfrm>
              <a:off x="0" y="1600200"/>
              <a:ext cx="1676400" cy="1447800"/>
            </a:xfrm>
            <a:prstGeom prst="flowChartMagneticTape">
              <a:avLst/>
            </a:prstGeom>
            <a:solidFill>
              <a:schemeClr val="bg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err="1" smtClean="0">
                  <a:solidFill>
                    <a:schemeClr val="accent1">
                      <a:lumMod val="50000"/>
                    </a:schemeClr>
                  </a:solidFill>
                </a:rPr>
                <a:t>SmartArt</a:t>
              </a:r>
              <a:r>
                <a:rPr lang="en-US" sz="1400" b="1" dirty="0" smtClean="0">
                  <a:solidFill>
                    <a:schemeClr val="accent1">
                      <a:lumMod val="50000"/>
                    </a:schemeClr>
                  </a:solidFill>
                </a:rPr>
                <a:t>/Process/</a:t>
              </a:r>
              <a:br>
                <a:rPr lang="en-US" sz="1400" b="1" dirty="0" smtClean="0">
                  <a:solidFill>
                    <a:schemeClr val="accent1">
                      <a:lumMod val="50000"/>
                    </a:schemeClr>
                  </a:solidFill>
                </a:rPr>
              </a:br>
              <a:r>
                <a:rPr lang="en-US" sz="1400" b="1" dirty="0" smtClean="0">
                  <a:solidFill>
                    <a:schemeClr val="accent1">
                      <a:lumMod val="50000"/>
                    </a:schemeClr>
                  </a:solidFill>
                </a:rPr>
                <a:t>Basic Timeline</a:t>
              </a:r>
              <a:endParaRPr lang="en-US" sz="14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57200" y="3495675"/>
            <a:ext cx="8686800" cy="3362325"/>
            <a:chOff x="457200" y="3495675"/>
            <a:chExt cx="8686800" cy="3362325"/>
          </a:xfrm>
        </p:grpSpPr>
        <p:grpSp>
          <p:nvGrpSpPr>
            <p:cNvPr id="15" name="Group 14"/>
            <p:cNvGrpSpPr/>
            <p:nvPr/>
          </p:nvGrpSpPr>
          <p:grpSpPr>
            <a:xfrm>
              <a:off x="457200" y="3495675"/>
              <a:ext cx="8686800" cy="3362325"/>
              <a:chOff x="457200" y="3495675"/>
              <a:chExt cx="8686800" cy="3362325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57200" y="3495675"/>
                <a:ext cx="3170192" cy="3362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Pentagon 9"/>
              <p:cNvSpPr/>
              <p:nvPr/>
            </p:nvSpPr>
            <p:spPr>
              <a:xfrm flipH="1">
                <a:off x="3733800" y="3962400"/>
                <a:ext cx="5410200" cy="1981200"/>
              </a:xfrm>
              <a:prstGeom prst="homePlat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en-US" sz="1600" b="1" dirty="0" smtClean="0"/>
                  <a:t>Home/Cells/Format Cells/Alignment; wrap text for bottom rows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600" b="1" dirty="0" smtClean="0"/>
                  <a:t>Home/Font/Paint Can</a:t>
                </a:r>
                <a:endParaRPr lang="en-US" sz="1600" b="1" dirty="0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609600" y="3962400"/>
              <a:ext cx="4555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solidFill>
                    <a:schemeClr val="accent1">
                      <a:lumMod val="50000"/>
                    </a:schemeClr>
                  </a:solidFill>
                </a:rPr>
                <a:t>1</a:t>
              </a:r>
              <a:endParaRPr lang="en-US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667000" y="5562600"/>
              <a:ext cx="4555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solidFill>
                    <a:schemeClr val="accent1">
                      <a:lumMod val="50000"/>
                    </a:schemeClr>
                  </a:solidFill>
                </a:rPr>
                <a:t>1</a:t>
              </a:r>
              <a:endParaRPr lang="en-US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743200" y="5105400"/>
              <a:ext cx="4555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solidFill>
                    <a:schemeClr val="accent1">
                      <a:lumMod val="50000"/>
                    </a:schemeClr>
                  </a:solidFill>
                </a:rPr>
                <a:t>2</a:t>
              </a:r>
              <a:endParaRPr lang="en-US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152400" y="1295400"/>
            <a:ext cx="8915400" cy="213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6019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Tip 3</a:t>
            </a:r>
            <a:br>
              <a:rPr lang="en-US" dirty="0" smtClean="0"/>
            </a:br>
            <a:r>
              <a:rPr lang="en-US" sz="2700" dirty="0" smtClean="0"/>
              <a:t>If Statement (File:  “If Practice”</a:t>
            </a:r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DASD Technology</a:t>
            </a:r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C8DF-BDA0-4E53-8199-E43E35F1A3A3}" type="slidenum">
              <a:rPr lang="en-US" smtClean="0"/>
              <a:pPr/>
              <a:t>4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76200" y="1371600"/>
            <a:ext cx="868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0" y="5410200"/>
            <a:ext cx="868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600200"/>
            <a:ext cx="473423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" name="Group 34"/>
          <p:cNvGrpSpPr/>
          <p:nvPr/>
        </p:nvGrpSpPr>
        <p:grpSpPr>
          <a:xfrm>
            <a:off x="381000" y="2439194"/>
            <a:ext cx="8629180" cy="1218406"/>
            <a:chOff x="381000" y="2439194"/>
            <a:chExt cx="8629180" cy="1218406"/>
          </a:xfrm>
        </p:grpSpPr>
        <p:pic>
          <p:nvPicPr>
            <p:cNvPr id="29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00" y="2971800"/>
              <a:ext cx="6257916" cy="685800"/>
            </a:xfrm>
            <a:prstGeom prst="rect">
              <a:avLst/>
            </a:prstGeom>
            <a:noFill/>
            <a:ln w="1">
              <a:noFill/>
              <a:miter lim="800000"/>
              <a:headEnd/>
              <a:tailEnd type="none" w="med" len="med"/>
            </a:ln>
            <a:effectLst/>
          </p:spPr>
        </p:pic>
        <p:cxnSp>
          <p:nvCxnSpPr>
            <p:cNvPr id="33" name="Straight Arrow Connector 32"/>
            <p:cNvCxnSpPr/>
            <p:nvPr/>
          </p:nvCxnSpPr>
          <p:spPr>
            <a:xfrm rot="5400000" flipH="1" flipV="1">
              <a:off x="4229100" y="2705100"/>
              <a:ext cx="533400" cy="1588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6629400" y="3048000"/>
              <a:ext cx="23807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002060"/>
                  </a:solidFill>
                </a:rPr>
                <a:t>Key manually</a:t>
              </a:r>
              <a:endParaRPr lang="en-US" sz="24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04800" y="4190999"/>
            <a:ext cx="8555154" cy="1099595"/>
            <a:chOff x="304800" y="4190999"/>
            <a:chExt cx="8555154" cy="109959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4800" y="4190999"/>
              <a:ext cx="820615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295400" y="4190999"/>
              <a:ext cx="1164167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667000" y="4190999"/>
              <a:ext cx="2286000" cy="1099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TextBox 35"/>
            <p:cNvSpPr txBox="1"/>
            <p:nvPr/>
          </p:nvSpPr>
          <p:spPr>
            <a:xfrm>
              <a:off x="5105400" y="4419600"/>
              <a:ext cx="3754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002060"/>
                  </a:solidFill>
                </a:rPr>
                <a:t>Insert function wizard</a:t>
              </a:r>
              <a:endParaRPr lang="en-US" sz="2400" b="1" dirty="0">
                <a:solidFill>
                  <a:srgbClr val="00206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6400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Tip 4</a:t>
            </a:r>
            <a:br>
              <a:rPr lang="en-US" dirty="0" smtClean="0"/>
            </a:br>
            <a:r>
              <a:rPr lang="en-US" dirty="0" smtClean="0"/>
              <a:t>Table of Contents--Links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DASD Technology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C8DF-BDA0-4E53-8199-E43E35F1A3A3}" type="slidenum">
              <a:rPr lang="en-US" smtClean="0"/>
              <a:pPr/>
              <a:t>5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76200" y="1371600"/>
            <a:ext cx="868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3886200" cy="685800"/>
          </a:xfrm>
        </p:spPr>
        <p:txBody>
          <a:bodyPr>
            <a:normAutofit fontScale="77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prstClr val="white"/>
                </a:solidFill>
              </a:rPr>
              <a:t>Make Table of Contents first worksheet (insert a worksheet) (rename worksheets by right mouse clicking on each sheet)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648199" y="3211830"/>
            <a:ext cx="3886201" cy="902970"/>
            <a:chOff x="4571999" y="1905000"/>
            <a:chExt cx="3886201" cy="90297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01558" y="1905000"/>
              <a:ext cx="1046285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1999" y="1905000"/>
              <a:ext cx="1905001" cy="580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772400" y="1905000"/>
              <a:ext cx="685800" cy="902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8" name="Group 17"/>
          <p:cNvGrpSpPr/>
          <p:nvPr/>
        </p:nvGrpSpPr>
        <p:grpSpPr>
          <a:xfrm>
            <a:off x="4648199" y="4419600"/>
            <a:ext cx="3318272" cy="1143000"/>
            <a:chOff x="4648200" y="3810000"/>
            <a:chExt cx="3318272" cy="1143000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648200" y="3810000"/>
              <a:ext cx="1378857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248400" y="3810000"/>
              <a:ext cx="1718072" cy="99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8" name="Group 37"/>
          <p:cNvGrpSpPr/>
          <p:nvPr/>
        </p:nvGrpSpPr>
        <p:grpSpPr>
          <a:xfrm>
            <a:off x="4648200" y="1828800"/>
            <a:ext cx="2819400" cy="446567"/>
            <a:chOff x="4648200" y="1905000"/>
            <a:chExt cx="2819400" cy="446567"/>
          </a:xfrm>
        </p:grpSpPr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648200" y="1905000"/>
              <a:ext cx="685800" cy="446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426242" y="1905000"/>
              <a:ext cx="1263316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7" name="Picture 9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781800" y="1905000"/>
              <a:ext cx="685800" cy="2939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24" name="Curved Connector 23"/>
          <p:cNvCxnSpPr>
            <a:endCxn id="2057" idx="1"/>
          </p:cNvCxnSpPr>
          <p:nvPr/>
        </p:nvCxnSpPr>
        <p:spPr>
          <a:xfrm flipV="1">
            <a:off x="4038600" y="1975757"/>
            <a:ext cx="2743200" cy="527681"/>
          </a:xfrm>
          <a:prstGeom prst="curvedConnector3">
            <a:avLst>
              <a:gd name="adj1" fmla="val 94872"/>
            </a:avLst>
          </a:prstGeom>
          <a:ln w="28575">
            <a:solidFill>
              <a:srgbClr val="C0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57200" y="3211830"/>
            <a:ext cx="3733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800"/>
              </a:spcBef>
              <a:buFont typeface="Arial" pitchFamily="34" charset="0"/>
              <a:buChar char="•"/>
            </a:pPr>
            <a:r>
              <a:rPr lang="en-US" sz="1600" b="1" dirty="0" smtClean="0">
                <a:solidFill>
                  <a:prstClr val="white"/>
                </a:solidFill>
              </a:rPr>
              <a:t>Key names of each worksheet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57200" y="433447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2425" indent="-352425">
              <a:buFont typeface="Arial" pitchFamily="34" charset="0"/>
              <a:buChar char="•"/>
            </a:pPr>
            <a:r>
              <a:rPr lang="en-US" b="1" dirty="0" smtClean="0"/>
              <a:t>Hyperlink to a place in the </a:t>
            </a:r>
            <a:r>
              <a:rPr lang="en-US" sz="1600" b="1" dirty="0" smtClean="0">
                <a:solidFill>
                  <a:prstClr val="white"/>
                </a:solidFill>
              </a:rPr>
              <a:t>document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 build="p"/>
      <p:bldP spid="34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7315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Tip 5</a:t>
            </a:r>
            <a:br>
              <a:rPr lang="en-US" dirty="0" smtClean="0"/>
            </a:br>
            <a:r>
              <a:rPr lang="en-US" dirty="0" smtClean="0"/>
              <a:t>Email File from within Excel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DASD Technology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C8DF-BDA0-4E53-8199-E43E35F1A3A3}" type="slidenum">
              <a:rPr lang="en-US" smtClean="0"/>
              <a:pPr/>
              <a:t>6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76200" y="1371600"/>
            <a:ext cx="868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0" y="6172200"/>
            <a:ext cx="868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2400300" y="3771900"/>
            <a:ext cx="4800600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81000" y="2057400"/>
            <a:ext cx="4116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Save file before emailing</a:t>
            </a:r>
            <a:endParaRPr lang="en-US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6670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886200"/>
            <a:ext cx="222123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2286000"/>
            <a:ext cx="385991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esh">
  <a:themeElements>
    <a:clrScheme name="Fresh">
      <a:dk1>
        <a:sysClr val="windowText" lastClr="000000"/>
      </a:dk1>
      <a:lt1>
        <a:sysClr val="window" lastClr="FFFFFF"/>
      </a:lt1>
      <a:dk2>
        <a:srgbClr val="89C540"/>
      </a:dk2>
      <a:lt2>
        <a:srgbClr val="F0E5B6"/>
      </a:lt2>
      <a:accent1>
        <a:srgbClr val="3B4F18"/>
      </a:accent1>
      <a:accent2>
        <a:srgbClr val="CCC834"/>
      </a:accent2>
      <a:accent3>
        <a:srgbClr val="F49AE1"/>
      </a:accent3>
      <a:accent4>
        <a:srgbClr val="2AC9DE"/>
      </a:accent4>
      <a:accent5>
        <a:srgbClr val="927B74"/>
      </a:accent5>
      <a:accent6>
        <a:srgbClr val="769F11"/>
      </a:accent6>
      <a:hlink>
        <a:srgbClr val="0A6A21"/>
      </a:hlink>
      <a:folHlink>
        <a:srgbClr val="406EA5"/>
      </a:folHlink>
    </a:clrScheme>
    <a:fontScheme name="Fresh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resh">
      <a:fillStyleLst>
        <a:solidFill>
          <a:schemeClr val="phClr"/>
        </a:solidFill>
        <a:solidFill>
          <a:schemeClr val="phClr">
            <a:tint val="70000"/>
            <a:satMod val="115000"/>
          </a:schemeClr>
        </a:solidFill>
        <a:solidFill>
          <a:schemeClr val="phClr">
            <a:shade val="80000"/>
            <a:satMod val="115000"/>
          </a:schemeClr>
        </a:soli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/>
          </a:solidFill>
          <a:prstDash val="solid"/>
          <a:miter/>
        </a:ln>
        <a:ln w="76200" cap="flat" cmpd="thickThin" algn="ctr">
          <a:solidFill>
            <a:schemeClr val="phClr">
              <a:alpha val="8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63500" sx="101000" sy="101000" rotWithShape="0">
              <a:srgbClr val="FFFFFF">
                <a:alpha val="50000"/>
              </a:srgbClr>
            </a:outerShdw>
          </a:effectLst>
        </a:effectStyle>
        <a:effectStyle>
          <a:effectLst>
            <a:innerShdw blurRad="101600">
              <a:srgbClr val="FFFFFF">
                <a:alpha val="75000"/>
              </a:srgbClr>
            </a:innerShdw>
            <a:outerShdw blurRad="63500" sx="101000" sy="101000" rotWithShape="0">
              <a:srgbClr val="FFFFFF">
                <a:alpha val="50000"/>
              </a:srgbClr>
            </a:outerShdw>
            <a:reflection blurRad="12700" stA="30000" endPos="35000" dist="38100" dir="5400000" sy="-100000" rotWithShape="0"/>
          </a:effectLst>
          <a:scene3d>
            <a:camera prst="orthographicFront">
              <a:rot lat="0" lon="0" rev="0"/>
            </a:camera>
            <a:lightRig rig="balanced" dir="t">
              <a:rot lat="0" lon="0" rev="30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Fresh</Template>
  <TotalTime>921</TotalTime>
  <Words>243</Words>
  <Application>Microsoft Office PowerPoint</Application>
  <PresentationFormat>On-screen Show (4:3)</PresentationFormat>
  <Paragraphs>62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Fresh</vt:lpstr>
      <vt:lpstr> Time-Saving Excel Tips</vt:lpstr>
      <vt:lpstr>Tip 1 Pictographs</vt:lpstr>
      <vt:lpstr>Tip 2 Timelines</vt:lpstr>
      <vt:lpstr>Tip 3 If Statement (File:  “If Practice”</vt:lpstr>
      <vt:lpstr>Tip 4 Table of Contents--Links</vt:lpstr>
      <vt:lpstr>Tip 5 Email File from within Excel</vt:lpstr>
    </vt:vector>
  </TitlesOfParts>
  <Company>Dover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Time-Saving PowerPoint Tips</dc:title>
  <dc:creator>DASD</dc:creator>
  <cp:lastModifiedBy>Angie McWilliams</cp:lastModifiedBy>
  <cp:revision>94</cp:revision>
  <dcterms:created xsi:type="dcterms:W3CDTF">2011-06-02T11:49:41Z</dcterms:created>
  <dcterms:modified xsi:type="dcterms:W3CDTF">2011-06-08T11:33:14Z</dcterms:modified>
</cp:coreProperties>
</file>